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1"/>
  </p:notesMasterIdLst>
  <p:sldIdLst>
    <p:sldId id="256" r:id="rId3"/>
    <p:sldId id="1278" r:id="rId4"/>
    <p:sldId id="1277" r:id="rId5"/>
    <p:sldId id="1279" r:id="rId6"/>
    <p:sldId id="1280" r:id="rId7"/>
    <p:sldId id="1281" r:id="rId8"/>
    <p:sldId id="1282" r:id="rId9"/>
    <p:sldId id="128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AH9RFCOL9LR/VfDGeIZzi1zTf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03549-A82F-409E-AD53-534267A0E10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7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03549-A82F-409E-AD53-534267A0E10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7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03549-A82F-409E-AD53-534267A0E10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9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D57C-C05E-44BB-AE97-4F6BA0FFA9C3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5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mpagne1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354" y="-118"/>
            <a:ext cx="12350707" cy="686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8747A-FC84-2960-CF48-006DB9D5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96382E-117E-345F-2B58-F9A4C23D5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197FC8-71EC-E441-FE42-2DB949C9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7A4751-2EA5-C807-DADF-7D76915D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4B9005-A773-68AC-E558-25C284FB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D9633-A104-0152-5900-058A25F9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182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38A4E-DCFA-BD4F-7824-DEB5E40F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2E5D73-386D-5B5B-94E0-DAA0F7003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8C4E53-F483-AFA7-5AB5-B5BD945A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FF4714-943C-7D24-AA79-98705F3EB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9BFBA9-4AB9-1CD8-193F-8AF564B8F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884547-792D-C6F1-0F3C-09EF4340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BA1DF0-FAF0-F396-7892-63F24B7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32F8C6-8C7E-8FE6-CC96-64BB990F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255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3A4F4-9599-D8B7-4142-EC5255E0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29637A-F093-5997-4AD5-CD39966C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919317-3B7B-DC64-9C76-5B5E5BC0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12ECF5-745B-C1C9-5E2E-FC9D26B6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7234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82AC04-EA0F-8235-8B1F-727EFFCE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BF2471-742B-FF58-AE82-0E8B4C04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980B13-27A2-0A8F-4032-83DEDE15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020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DA125-E530-137D-D690-C1941E39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AD001-AFDD-41CD-066C-5F8962CD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EEEB5C-855F-2C4F-E823-3EB1427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85285F-BAAD-695B-9DB9-F3A08A1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938648-5E47-7428-2B54-EF9AA23F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AD9059-55EE-613C-60DC-CC4EF7C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898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0A077-A418-706D-05A6-F079D7C9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423BA5-6A45-F675-F5F6-BBEBA03D7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DF6BBA-41B3-1527-D896-21CFD8F0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E7ECC6-A4A0-7707-405F-6D63036D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4940B2-CBBA-2F7D-D885-D6EBA765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2D77B8-C76F-19DB-1C67-C0C3988A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7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A0157-E188-DA18-1FEB-DC7E511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7474B1-2EA5-84B0-EDA6-83FDE87D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BD8E0-46AB-7731-7BBE-F825CA03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4CEC2-EB7D-2073-8A1B-02B8CCB2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879F3-73D7-8935-9262-C68096D6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9237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3E8B43-44FB-53C1-DBBF-820ABB518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341F44-EB95-CC0F-0593-F3C3D6515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E4A64-5A7C-5832-0C88-5503C725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57127-9A74-D4B3-5055-D995DA33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E9978-CE0A-EF1E-CB8E-024F75D6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683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D2E48-2A11-7D06-78F6-CCDBF3B5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3C47F0-10E4-E5FE-C2F0-93B4A18B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7B8CF9-A1D6-5ACD-B667-CE376A81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8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  <p:pic>
        <p:nvPicPr>
          <p:cNvPr id="48" name="Google Shape;4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2"/>
          </p:nvPr>
        </p:nvSpPr>
        <p:spPr>
          <a:xfrm>
            <a:off x="6180669" y="1825625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4A0E5-0CCC-5D13-85E9-5CF69A6A0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E4103B-52F1-EA7B-E479-0D03CEA42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67F7AA-E32F-9072-EE76-3023385E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7C45C-0421-C49C-CFD9-0BE7AA68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6AB28-945D-229B-ABB8-43AABBBE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143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CA8C2-D373-834D-8759-7E260314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73D2CB-54E7-4EB2-DA75-944792D1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A35BA3-C2DF-DEEC-E813-A96540BB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8BB89-4260-7C48-1098-11831A41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558246-89E3-AA72-C043-FCE62452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A8552-1966-12DC-DA3F-CC63DEB8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9DE1A8-3185-E853-DCF7-D4A8A84E8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FBEEE-5FE1-7D16-3A8B-42503501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20248C-B3FA-573F-DBC9-4556892A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184B64-396D-9F68-F307-2538077D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569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4E05A7-0D1E-5320-CB29-04028443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1EF9ED-4EB0-7061-6DCB-3BF5C6A2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135802-B678-B1F8-2A73-46CD57E1E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F40AD6-6164-BEF1-7449-614EA01C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5E5F6-69CF-FEC6-D4F0-E478EA06E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7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41472-9243-714E-C919-CE31C0E3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20F9-E596-CF7A-BADA-3903997C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fr-CH" sz="4000" b="1" noProof="0" dirty="0">
                <a:solidFill>
                  <a:srgbClr val="009E59"/>
                </a:solidFill>
              </a:rPr>
              <a:t>Origine</a:t>
            </a:r>
            <a:r>
              <a:rPr lang="fr-CH" sz="4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l’imp</a:t>
            </a:r>
            <a:r>
              <a:rPr lang="fr-CH" sz="4000" b="1" noProof="0" dirty="0">
                <a:solidFill>
                  <a:srgbClr val="009E59"/>
                </a:solidFill>
              </a:rPr>
              <a:t>ôt de la valeur locative</a:t>
            </a:r>
            <a:endParaRPr lang="fr-CH" sz="4000" b="1" noProof="0" dirty="0">
              <a:solidFill>
                <a:srgbClr val="009E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FED046E-4FA2-B985-5F66-C67F0369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609729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CH" sz="2000" kern="100" noProof="0" dirty="0">
                <a:effectLst/>
                <a:ea typeface="Aptos" panose="020B0004020202020204" pitchFamily="34" charset="0"/>
              </a:rPr>
              <a:t>L’impôt de </a:t>
            </a:r>
            <a:r>
              <a:rPr lang="fr-CH" sz="2000" kern="100" noProof="0" dirty="0">
                <a:ea typeface="Aptos" panose="020B0004020202020204" pitchFamily="34" charset="0"/>
              </a:rPr>
              <a:t>la valeur locative a été i</a:t>
            </a:r>
            <a:r>
              <a:rPr lang="fr-CH" sz="2000" b="1" kern="100" noProof="0" dirty="0">
                <a:ea typeface="Aptos" panose="020B0004020202020204" pitchFamily="34" charset="0"/>
              </a:rPr>
              <a:t>ntroduit</a:t>
            </a:r>
            <a:r>
              <a:rPr lang="fr-CH" sz="2000" kern="100" noProof="0" dirty="0">
                <a:ea typeface="Aptos" panose="020B0004020202020204" pitchFamily="34" charset="0"/>
              </a:rPr>
              <a:t> en 1915 pendant la Première Guerre mondiale 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 - </a:t>
            </a: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comme impôt de guerre à durée limitée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. L’Etat compensait ainsi les revenus douaniers qui avaient chuté suite à la guerre.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Par droit d’urgence, 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la valeur locative a été réintroduite </a:t>
            </a: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en 1934 en tant qu’impôt fédéral de crise pour assainir le budget fédéral.</a:t>
            </a:r>
            <a:endParaRPr lang="fr-CH" sz="2000" kern="100" noProof="0" dirty="0">
              <a:effectLst/>
              <a:ea typeface="Aptos" panose="020B00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CH" sz="2000" kern="100" noProof="0" dirty="0">
                <a:effectLst/>
                <a:ea typeface="Aptos" panose="020B0004020202020204" pitchFamily="34" charset="0"/>
              </a:rPr>
              <a:t>En 1958, l’impôt de la valeur locative a été intégré dans le droit régulier.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CH" sz="2000" kern="100" noProof="0" dirty="0">
                <a:effectLst/>
                <a:ea typeface="Aptos" panose="020B0004020202020204" pitchFamily="34" charset="0"/>
              </a:rPr>
              <a:t>Depuis, cet </a:t>
            </a: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impôt spécial visant les propriétaires de leur logement 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est prélevé par le fisc.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C1E5F1-BC27-FC39-8F50-BE7EE839ECF7}"/>
              </a:ext>
            </a:extLst>
          </p:cNvPr>
          <p:cNvSpPr txBox="1"/>
          <p:nvPr/>
        </p:nvSpPr>
        <p:spPr>
          <a:xfrm>
            <a:off x="5125093" y="6550223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impots-equitables.ch</a:t>
            </a:r>
          </a:p>
        </p:txBody>
      </p:sp>
    </p:spTree>
    <p:extLst>
      <p:ext uri="{BB962C8B-B14F-4D97-AF65-F5344CB8AC3E}">
        <p14:creationId xmlns:p14="http://schemas.microsoft.com/office/powerpoint/2010/main" val="43924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157BA0-ABA3-3D5A-74A5-6DABBA336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AC6C19-9C56-E59C-DEE3-08BB058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4000" b="1" noProof="0" dirty="0">
                <a:solidFill>
                  <a:srgbClr val="009E59"/>
                </a:solidFill>
              </a:rPr>
              <a:t>Impôt fantôme sur la propriété du logement ?</a:t>
            </a:r>
          </a:p>
        </p:txBody>
      </p:sp>
      <p:pic>
        <p:nvPicPr>
          <p:cNvPr id="6" name="Bildplatzhalter 4">
            <a:extLst>
              <a:ext uri="{FF2B5EF4-FFF2-40B4-BE49-F238E27FC236}">
                <a16:creationId xmlns:a16="http://schemas.microsoft.com/office/drawing/2014/main" id="{4048DD79-3252-9938-A66E-9EF9A2BD123B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" r="2" b="2305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noFill/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5D6228D-1324-B254-F63B-AEB3EDB6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7038191" cy="370521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H" sz="2000" noProof="0" dirty="0"/>
              <a:t>Qui vit dans ses propres murs doit s‘acquitter de </a:t>
            </a:r>
            <a:r>
              <a:rPr lang="fr-CH" sz="2000" noProof="0" dirty="0">
                <a:solidFill>
                  <a:srgbClr val="009E59"/>
                </a:solidFill>
              </a:rPr>
              <a:t>l’</a:t>
            </a:r>
            <a:r>
              <a:rPr lang="fr-CH" sz="2000" b="1" noProof="0" dirty="0">
                <a:solidFill>
                  <a:srgbClr val="009E59"/>
                </a:solidFill>
              </a:rPr>
              <a:t>impôt de la valeur locative</a:t>
            </a:r>
            <a:r>
              <a:rPr lang="fr-CH" sz="2000" b="1" dirty="0">
                <a:solidFill>
                  <a:srgbClr val="009E59"/>
                </a:solidFill>
              </a:rPr>
              <a:t>.</a:t>
            </a:r>
            <a:endParaRPr lang="fr-CH" sz="2000" noProof="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H" sz="2000" noProof="0" dirty="0"/>
              <a:t>La valeur locative est un </a:t>
            </a:r>
            <a:r>
              <a:rPr lang="fr-CH" sz="2000" b="1" dirty="0">
                <a:solidFill>
                  <a:srgbClr val="009E59"/>
                </a:solidFill>
              </a:rPr>
              <a:t>revenu fictif</a:t>
            </a:r>
            <a:r>
              <a:rPr lang="fr-CH" sz="2000" b="1" dirty="0"/>
              <a:t> </a:t>
            </a:r>
            <a:r>
              <a:rPr lang="fr-CH" sz="2000" dirty="0"/>
              <a:t>qui pourrait être réalisé si la maison ou l’appartement étaient loués. Cependant ce revenu </a:t>
            </a:r>
            <a:r>
              <a:rPr lang="fr-CH" sz="2000" b="1" dirty="0">
                <a:solidFill>
                  <a:srgbClr val="009E59"/>
                </a:solidFill>
              </a:rPr>
              <a:t>n’a jamais été réalisé</a:t>
            </a:r>
            <a:r>
              <a:rPr lang="fr-CH" sz="2000" dirty="0"/>
              <a:t>, car le propriétaire ne perçoit pas de revenu réel du fait qu’il vit dans son propre logement.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CH" sz="2000" b="1" noProof="0" dirty="0">
                <a:solidFill>
                  <a:srgbClr val="009E59"/>
                </a:solidFill>
              </a:rPr>
              <a:t>Conclusion : On taxe quelque chose qui n’existe pas !</a:t>
            </a:r>
            <a:endParaRPr lang="fr-CH" sz="2000" noProof="0" dirty="0">
              <a:solidFill>
                <a:srgbClr val="009E59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DE2E97-6F6B-40CC-CED7-DB6305C1BD9A}"/>
              </a:ext>
            </a:extLst>
          </p:cNvPr>
          <p:cNvSpPr txBox="1"/>
          <p:nvPr/>
        </p:nvSpPr>
        <p:spPr>
          <a:xfrm>
            <a:off x="5125093" y="6550223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impots-equitables.ch</a:t>
            </a:r>
            <a:endParaRPr kumimoji="0" lang="de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9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AF031-1CE3-2C0B-9FA1-7F15D182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Abolition de la valeur locative décidée par le Parlement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66221BA-ABCE-BBD8-8AC2-931418C2F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6499"/>
            <a:ext cx="10717227" cy="47647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d’imposition du propre logement </a:t>
            </a:r>
            <a: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pour la résidence principale et la résidence secondaire à usage personnel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déduction pour les </a:t>
            </a:r>
            <a:r>
              <a:rPr lang="fr-CH" sz="2000" b="1" dirty="0">
                <a:solidFill>
                  <a:srgbClr val="009E59"/>
                </a:solidFill>
              </a:rPr>
              <a:t>coûts d’entretien </a:t>
            </a:r>
            <a: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de la résidence principale et de la résidence secondaire à usage personnel. Des d</a:t>
            </a:r>
            <a:r>
              <a:rPr lang="fr-CH" sz="2000" dirty="0"/>
              <a:t>éductions pour </a:t>
            </a:r>
            <a:r>
              <a:rPr lang="fr-CH" sz="2000" b="1" dirty="0">
                <a:solidFill>
                  <a:srgbClr val="009E59"/>
                </a:solidFill>
              </a:rPr>
              <a:t>les immobiliers loués ou affermés </a:t>
            </a:r>
            <a: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sont possibles.</a:t>
            </a:r>
            <a:endParaRPr lang="fr-CH" sz="2000" noProof="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acquisition </a:t>
            </a:r>
            <a:r>
              <a:rPr lang="fr-CH" sz="2000" b="1" noProof="0" dirty="0">
                <a:solidFill>
                  <a:srgbClr val="009E59"/>
                </a:solidFill>
              </a:rPr>
              <a:t>:</a:t>
            </a:r>
            <a:r>
              <a:rPr lang="fr-CH" sz="2000" noProof="0" dirty="0"/>
              <a:t> déductions limitées et temporaires des intérêts passifs</a:t>
            </a:r>
            <a: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Déduction des intérêts passifs par la  </a:t>
            </a:r>
            <a:r>
              <a:rPr lang="fr-CH" sz="2000" b="1" dirty="0">
                <a:solidFill>
                  <a:srgbClr val="009955"/>
                </a:solidFill>
              </a:rPr>
              <a:t>«</a:t>
            </a:r>
            <a:r>
              <a:rPr lang="fr-CH" sz="2000" b="1" dirty="0"/>
              <a:t> </a:t>
            </a: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 proportionnelle restrictive »</a:t>
            </a:r>
            <a:r>
              <a:rPr lang="fr-CH" sz="2000" b="1" noProof="0" dirty="0"/>
              <a:t>.</a:t>
            </a:r>
            <a:endParaRPr lang="fr-CH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Les cantons peuvent maintenir des </a:t>
            </a: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pour des mesures énergétiques et de protection de l’environnement.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fr-CH" sz="2000" dirty="0"/>
              <a:t>La d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éduction de frais relatifs à la </a:t>
            </a:r>
            <a:r>
              <a:rPr lang="fr-CH" sz="2000" b="1" dirty="0">
                <a:solidFill>
                  <a:srgbClr val="00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restauration de biens  culturels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est possible</a:t>
            </a:r>
            <a:endParaRPr lang="fr-CH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65CFB5-B816-CE45-38A2-62FB56651044}"/>
              </a:ext>
            </a:extLst>
          </p:cNvPr>
          <p:cNvSpPr txBox="1"/>
          <p:nvPr/>
        </p:nvSpPr>
        <p:spPr>
          <a:xfrm>
            <a:off x="5125093" y="6550223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impots-equitables.ch</a:t>
            </a:r>
          </a:p>
        </p:txBody>
      </p:sp>
    </p:spTree>
    <p:extLst>
      <p:ext uri="{BB962C8B-B14F-4D97-AF65-F5344CB8AC3E}">
        <p14:creationId xmlns:p14="http://schemas.microsoft.com/office/powerpoint/2010/main" val="350941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14B0-3687-2430-D76A-63740962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1EB84-B977-3F9B-D80A-C5619A7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fr-CH" sz="4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modèles associés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A101F44-25E0-8510-6BCA-1957ED0D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1210926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lphaUcParenR"/>
              <a:tabLst>
                <a:tab pos="623888" algn="l"/>
              </a:tabLst>
              <a:defRPr/>
            </a:pPr>
            <a:r>
              <a:rPr lang="fr-CH" sz="2000" b="0" noProof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Loi fédérale</a:t>
            </a:r>
            <a:r>
              <a:rPr lang="fr-CH" sz="2000" b="0" noProof="0" dirty="0">
                <a:latin typeface="Arial" panose="020B0604020202020204" pitchFamily="34" charset="0"/>
                <a:cs typeface="Arial" panose="020B0604020202020204" pitchFamily="34" charset="0"/>
              </a:rPr>
              <a:t> sur le changement du système d’imposition de la propriété du logement</a:t>
            </a:r>
            <a:r>
              <a:rPr lang="fr-CH" sz="2000" noProof="0" dirty="0"/>
              <a:t> »</a:t>
            </a:r>
            <a:br>
              <a:rPr lang="fr-CH" sz="2000" b="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noProof="0" dirty="0">
                <a:sym typeface="Wingdings" panose="05000000000000000000" pitchFamily="2" charset="2"/>
              </a:rPr>
              <a:t> Nouvelle loi qui concrétise l’abolition de la valeur locative</a:t>
            </a:r>
            <a:br>
              <a:rPr lang="fr-CH" sz="2000" noProof="0" dirty="0">
                <a:sym typeface="Wingdings" panose="05000000000000000000" pitchFamily="2" charset="2"/>
              </a:rPr>
            </a:br>
            <a:r>
              <a:rPr lang="fr-CH" sz="2000" noProof="0" dirty="0">
                <a:sym typeface="Wingdings" panose="05000000000000000000" pitchFamily="2" charset="2"/>
              </a:rPr>
              <a:t> Délai de référendum échu le 19 avril 2025, pas de référendum</a:t>
            </a:r>
            <a:br>
              <a:rPr lang="fr-CH" sz="2000" noProof="0" dirty="0">
                <a:sym typeface="Wingdings" panose="05000000000000000000" pitchFamily="2" charset="2"/>
              </a:rPr>
            </a:br>
            <a:r>
              <a:rPr lang="fr-CH" sz="2000" noProof="0" dirty="0">
                <a:sym typeface="Wingdings" panose="05000000000000000000" pitchFamily="2" charset="2"/>
              </a:rPr>
              <a:t> </a:t>
            </a:r>
            <a:r>
              <a:rPr lang="fr-CH" sz="2000" noProof="0" dirty="0"/>
              <a:t>Pas de vote populaire</a:t>
            </a:r>
            <a:endParaRPr lang="fr-CH" sz="2000" noProof="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lphaUcParenR"/>
              <a:tabLst>
                <a:tab pos="623888" algn="l"/>
              </a:tabLst>
              <a:defRPr/>
            </a:pPr>
            <a: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Arrêté fédéral</a:t>
            </a:r>
            <a: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relatif à l’impôt immobilier cantonal sur les résidences secondaires »</a:t>
            </a:r>
            <a:br>
              <a:rPr lang="fr-CH" sz="20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noProof="0" dirty="0">
                <a:sym typeface="Wingdings" panose="05000000000000000000" pitchFamily="2" charset="2"/>
              </a:rPr>
              <a:t> nouvelles compétences constitutionnelles des cantons pour l’introduction d’un impôt réel </a:t>
            </a:r>
            <a:br>
              <a:rPr lang="fr-CH" sz="2000" noProof="0" dirty="0">
                <a:sym typeface="Wingdings" panose="05000000000000000000" pitchFamily="2" charset="2"/>
              </a:rPr>
            </a:br>
            <a:r>
              <a:rPr lang="fr-CH" sz="2000" noProof="0" dirty="0">
                <a:sym typeface="Wingdings" panose="05000000000000000000" pitchFamily="2" charset="2"/>
              </a:rPr>
              <a:t>    sur les résidences secondaires</a:t>
            </a:r>
            <a:br>
              <a:rPr lang="fr-CH" sz="2000" noProof="0" dirty="0">
                <a:sym typeface="Wingdings" panose="05000000000000000000" pitchFamily="2" charset="2"/>
              </a:rPr>
            </a:br>
            <a:r>
              <a:rPr lang="fr-CH" sz="2000" noProof="0" dirty="0">
                <a:sym typeface="Wingdings" panose="05000000000000000000" pitchFamily="2" charset="2"/>
              </a:rPr>
              <a:t> pas d’obligation, mais possibilité de percevoir un tel impôt </a:t>
            </a:r>
            <a:br>
              <a:rPr lang="fr-CH" sz="2000" noProof="0" dirty="0">
                <a:sym typeface="Wingdings" panose="05000000000000000000" pitchFamily="2" charset="2"/>
              </a:rPr>
            </a:br>
            <a:r>
              <a:rPr lang="fr-CH" sz="2000" noProof="0" dirty="0">
                <a:sym typeface="Wingdings" panose="05000000000000000000" pitchFamily="2" charset="2"/>
              </a:rPr>
              <a:t> référendum obligatoire (modification de la Constitution = </a:t>
            </a:r>
            <a:r>
              <a:rPr lang="fr-CH" sz="2000" noProof="0" dirty="0"/>
              <a:t>majorité du peuple et des cantons</a:t>
            </a:r>
            <a:r>
              <a:rPr lang="fr-CH" sz="2000" noProof="0" dirty="0">
                <a:sym typeface="Wingdings" panose="05000000000000000000" pitchFamily="2" charset="2"/>
              </a:rPr>
              <a:t>)</a:t>
            </a:r>
            <a:endParaRPr lang="fr-CH" sz="2000" b="0" noProof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623888" algn="l"/>
              </a:tabLst>
              <a:defRPr/>
            </a:pPr>
            <a:r>
              <a:rPr lang="fr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Votez OUI à l’arrêté fédéral sur les résidences secondaires pour que l’impôt sur la valeur locative soit aboli !</a:t>
            </a:r>
            <a:endParaRPr lang="fr-CH" sz="20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9AE800-605A-C5FB-57A5-BEFF754F9DDF}"/>
              </a:ext>
            </a:extLst>
          </p:cNvPr>
          <p:cNvSpPr txBox="1"/>
          <p:nvPr/>
        </p:nvSpPr>
        <p:spPr>
          <a:xfrm>
            <a:off x="5125093" y="6550223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impots-equitables.ch</a:t>
            </a:r>
          </a:p>
        </p:txBody>
      </p:sp>
    </p:spTree>
    <p:extLst>
      <p:ext uri="{BB962C8B-B14F-4D97-AF65-F5344CB8AC3E}">
        <p14:creationId xmlns:p14="http://schemas.microsoft.com/office/powerpoint/2010/main" val="103007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6C1C-4969-FA0E-6C46-D2B9FC68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EAD13-42CA-A7C5-7C32-EADDB0AB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fr-CH" sz="4000" b="1" noProof="0" dirty="0">
                <a:solidFill>
                  <a:srgbClr val="009E59"/>
                </a:solidFill>
              </a:rPr>
              <a:t>Arguments pour le OUI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2A4A33-BDE2-117A-BEF4-2650F938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896601" cy="4351338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Mettre fin à une imposition inéquitable :</a:t>
            </a:r>
            <a:r>
              <a:rPr lang="fr-CH" sz="2000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il n‘est pas juste de devoir payer des impôts sur un revenu fictif – Pas de revenu, pas d‘impôt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Alléger la charge des retraités :</a:t>
            </a:r>
            <a:r>
              <a:rPr lang="fr-CH" sz="2000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la réforme aide en particulier les personnes âgées à faible revenu qui vivent sans dettes dans leur propre logement. 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fr-CH" sz="2000" b="1" kern="100" dirty="0">
                <a:solidFill>
                  <a:srgbClr val="009E59"/>
                </a:solidFill>
                <a:ea typeface="Aptos" panose="020B0004020202020204" pitchFamily="34" charset="0"/>
              </a:rPr>
              <a:t>Soutenir les jeunes familles</a:t>
            </a: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: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 la déduction fiscale pour la première acquisition du logement leur facilite l’accès à la propriété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Plus de moyens pour l’entretien :</a:t>
            </a:r>
            <a:r>
              <a:rPr lang="fr-CH" sz="2000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fr-CH" sz="2000" kern="100" dirty="0">
                <a:ea typeface="Aptos" panose="020B0004020202020204" pitchFamily="34" charset="0"/>
              </a:rPr>
              <a:t>la valeur locative abolie, les propriétaires d’immobiliers disposent de plus d’argent pour la conservation et l‘entretien de leur bien immobilier.</a:t>
            </a:r>
            <a:endParaRPr lang="fr-CH" sz="2000" kern="100" noProof="0" dirty="0">
              <a:effectLst/>
              <a:ea typeface="Aptos" panose="020B00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8D3D10-9C60-0047-6B5D-B36849646517}"/>
              </a:ext>
            </a:extLst>
          </p:cNvPr>
          <p:cNvSpPr txBox="1"/>
          <p:nvPr/>
        </p:nvSpPr>
        <p:spPr>
          <a:xfrm>
            <a:off x="5125093" y="6550223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impots-equitables.ch</a:t>
            </a:r>
          </a:p>
        </p:txBody>
      </p:sp>
    </p:spTree>
    <p:extLst>
      <p:ext uri="{BB962C8B-B14F-4D97-AF65-F5344CB8AC3E}">
        <p14:creationId xmlns:p14="http://schemas.microsoft.com/office/powerpoint/2010/main" val="114805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D848-81FC-B681-64B9-FABB96E6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152CA-C662-A17B-2ED7-FD09E8A0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fr-CH" sz="4000" b="1" noProof="0" dirty="0">
                <a:solidFill>
                  <a:srgbClr val="009E59"/>
                </a:solidFill>
              </a:rPr>
              <a:t>Arguments pour le Oui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12545F-CE58-28F9-DC8C-E1D9BF60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896601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10203"/>
              </a:buClr>
              <a:buFont typeface="+mj-lt"/>
              <a:buAutoNum type="arabicPeriod" startAt="5"/>
              <a:tabLst>
                <a:tab pos="540385" algn="l"/>
              </a:tabLst>
            </a:pP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Mettre fin à une exception internationale :</a:t>
            </a:r>
            <a:r>
              <a:rPr lang="fr-CH" sz="2000" kern="100" dirty="0">
                <a:solidFill>
                  <a:srgbClr val="009E59"/>
                </a:solidFill>
              </a:rPr>
              <a:t> </a:t>
            </a:r>
            <a:r>
              <a:rPr lang="fr-CH" sz="2000" kern="100" dirty="0"/>
              <a:t>la valeur locative est une pratique fiscale singulière que peu de pays pratiquent – il est grand d’abolir cette anomalie fiscale. 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10203"/>
              </a:buClr>
              <a:buFont typeface="+mj-lt"/>
              <a:buAutoNum type="arabicPeriod" startAt="5"/>
              <a:tabLst>
                <a:tab pos="540385" algn="l"/>
              </a:tabLst>
            </a:pP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Réduire </a:t>
            </a:r>
            <a:r>
              <a:rPr lang="fr-CH" sz="2000" b="1" kern="100" dirty="0">
                <a:solidFill>
                  <a:srgbClr val="009E59"/>
                </a:solidFill>
                <a:ea typeface="Aptos" panose="020B0004020202020204" pitchFamily="34" charset="0"/>
              </a:rPr>
              <a:t>les incitations à l’endettement </a:t>
            </a:r>
            <a:r>
              <a:rPr lang="fr-CH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:</a:t>
            </a:r>
            <a:r>
              <a:rPr lang="fr-CH" sz="2000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fr-CH" sz="2000" kern="100" noProof="0" dirty="0">
                <a:effectLst/>
                <a:ea typeface="Aptos" panose="020B0004020202020204" pitchFamily="34" charset="0"/>
              </a:rPr>
              <a:t>la déduction fiscale actuelle récompense les hypothèques élevées – la réforme incite à avoir moins de dettes. 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10203"/>
              </a:buClr>
              <a:buFont typeface="+mj-lt"/>
              <a:buAutoNum type="arabicPeriod" startAt="5"/>
              <a:tabLst>
                <a:tab pos="540385" algn="l"/>
              </a:tabLst>
            </a:pPr>
            <a:r>
              <a:rPr lang="fr-CH" sz="2000" b="1" kern="100" dirty="0">
                <a:solidFill>
                  <a:srgbClr val="009E59"/>
                </a:solidFill>
                <a:ea typeface="Aptos" panose="020B0004020202020204" pitchFamily="34" charset="0"/>
              </a:rPr>
              <a:t>Épée de Damoclès avec  l’augmentation des impôts : </a:t>
            </a:r>
            <a:r>
              <a:rPr lang="fr-CH" sz="2000" kern="100" dirty="0">
                <a:ea typeface="Aptos" panose="020B0004020202020204" pitchFamily="34" charset="0"/>
              </a:rPr>
              <a:t>les propriétaires de leur logement sont en minorité en Suisse. Aujourd’hui, la valeur locative semble encore </a:t>
            </a:r>
            <a:r>
              <a:rPr lang="fr-CH" sz="2000" kern="100" dirty="0">
                <a:effectLst/>
                <a:ea typeface="Aptos" panose="020B0004020202020204" pitchFamily="34" charset="0"/>
              </a:rPr>
              <a:t>payable, mais l’épée de Damoclès de l’augmentation des impôts oscille au-dessus de la tête du propriétaire de son logement. Si l’Etat a besoin d’argent, il le prendra là où il se trouve. </a:t>
            </a:r>
            <a:endParaRPr lang="fr-CH" sz="2000" kern="100" dirty="0">
              <a:ea typeface="Aptos" panose="020B0004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0203"/>
              </a:buClr>
              <a:buFont typeface="+mj-lt"/>
              <a:buAutoNum type="arabicPeriod" startAt="5"/>
              <a:tabLst>
                <a:tab pos="540385" algn="l"/>
              </a:tabLst>
            </a:pPr>
            <a:endParaRPr lang="fr-CA" sz="2000" kern="100" noProof="0" dirty="0">
              <a:effectLst/>
              <a:ea typeface="Aptos" panose="020B00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8B86ED-CD22-08EE-2082-2209AC3BEE06}"/>
              </a:ext>
            </a:extLst>
          </p:cNvPr>
          <p:cNvSpPr txBox="1"/>
          <p:nvPr/>
        </p:nvSpPr>
        <p:spPr>
          <a:xfrm>
            <a:off x="5125093" y="6550223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impots-equitables.ch</a:t>
            </a:r>
          </a:p>
        </p:txBody>
      </p:sp>
    </p:spTree>
    <p:extLst>
      <p:ext uri="{BB962C8B-B14F-4D97-AF65-F5344CB8AC3E}">
        <p14:creationId xmlns:p14="http://schemas.microsoft.com/office/powerpoint/2010/main" val="83753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8CD6C-A180-8330-43E5-019A3353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6F24E-1DD7-825A-7038-74591B85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fr-CH" sz="4000" b="1" noProof="0" dirty="0">
                <a:solidFill>
                  <a:srgbClr val="009E59"/>
                </a:solidFill>
              </a:rPr>
              <a:t>28 septembre 2025 :</a:t>
            </a:r>
            <a:br>
              <a:rPr lang="fr-CH" sz="4000" b="1" dirty="0">
                <a:solidFill>
                  <a:srgbClr val="009E59"/>
                </a:solidFill>
              </a:rPr>
            </a:br>
            <a:r>
              <a:rPr lang="fr-CH" sz="4000" b="1" noProof="0" dirty="0">
                <a:solidFill>
                  <a:srgbClr val="009E59"/>
                </a:solidFill>
              </a:rPr>
              <a:t>Oui à l’abolition de la valeur locative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03AB278-81C9-EF65-C9DF-0AB089D0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609729" cy="4351338"/>
          </a:xfrm>
        </p:spPr>
        <p:txBody>
          <a:bodyPr>
            <a:noAutofit/>
          </a:bodyPr>
          <a:lstStyle/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fr-CH" sz="2400" kern="100" noProof="0" dirty="0">
                <a:effectLst/>
                <a:ea typeface="Aptos" panose="020B0004020202020204" pitchFamily="34" charset="0"/>
              </a:rPr>
              <a:t>Impôts équitables</a:t>
            </a:r>
          </a:p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fr-CH" sz="2400" kern="100" noProof="0" dirty="0">
                <a:effectLst/>
                <a:ea typeface="Aptos" panose="020B0004020202020204" pitchFamily="34" charset="0"/>
              </a:rPr>
              <a:t>Alléger les charges des retraités</a:t>
            </a:r>
          </a:p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fr-CH" sz="2400" kern="100" noProof="0" dirty="0">
                <a:ea typeface="Aptos" panose="020B0004020202020204" pitchFamily="34" charset="0"/>
              </a:rPr>
              <a:t>Soutenir les jeunes familles</a:t>
            </a:r>
            <a:endParaRPr lang="fr-CH" sz="2400" kern="100" noProof="0" dirty="0">
              <a:effectLst/>
              <a:ea typeface="Aptos" panose="020B0004020202020204" pitchFamily="34" charset="0"/>
            </a:endParaRPr>
          </a:p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fr-CH" sz="2400" kern="100" noProof="0" dirty="0">
                <a:effectLst/>
                <a:ea typeface="Aptos" panose="020B0004020202020204" pitchFamily="34" charset="0"/>
              </a:rPr>
              <a:t>Renforcer l‘</a:t>
            </a:r>
            <a:r>
              <a:rPr lang="fr-CH" sz="2400" kern="100" noProof="0" dirty="0" err="1">
                <a:effectLst/>
                <a:ea typeface="Aptos" panose="020B0004020202020204" pitchFamily="34" charset="0"/>
              </a:rPr>
              <a:t>auto-responsabilité</a:t>
            </a:r>
            <a:endParaRPr lang="fr-CH" sz="2400" kern="100" noProof="0" dirty="0">
              <a:effectLst/>
              <a:ea typeface="Aptos" panose="020B00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769C1D-7F35-C45F-6653-09CB2E8259B5}"/>
              </a:ext>
            </a:extLst>
          </p:cNvPr>
          <p:cNvSpPr txBox="1"/>
          <p:nvPr/>
        </p:nvSpPr>
        <p:spPr>
          <a:xfrm>
            <a:off x="5125093" y="6550223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impots-equitables.ch</a:t>
            </a:r>
          </a:p>
        </p:txBody>
      </p:sp>
      <p:pic>
        <p:nvPicPr>
          <p:cNvPr id="6" name="Grafik 5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DDD7EE73-C78B-51E5-B1F2-06FFE8994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971800"/>
            <a:ext cx="3886200" cy="3886200"/>
          </a:xfrm>
          <a:prstGeom prst="rect">
            <a:avLst/>
          </a:prstGeom>
        </p:spPr>
      </p:pic>
      <p:pic>
        <p:nvPicPr>
          <p:cNvPr id="8" name="Grafik 7" descr="Ein Bild, das Text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364D02DA-F7C7-BB44-6ADD-3FE14C269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13264" r="46789" b="60833"/>
          <a:stretch>
            <a:fillRect/>
          </a:stretch>
        </p:blipFill>
        <p:spPr>
          <a:xfrm>
            <a:off x="838199" y="3727450"/>
            <a:ext cx="2815206" cy="28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1067"/>
      </p:ext>
    </p:extLst>
  </p:cSld>
  <p:clrMapOvr>
    <a:masterClrMapping/>
  </p:clrMapOvr>
</p:sld>
</file>

<file path=ppt/theme/theme1.xml><?xml version="1.0" encoding="utf-8"?>
<a:theme xmlns:a="http://schemas.openxmlformats.org/drawingml/2006/main" name="HEV Geistersteuer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Breitbild</PresentationFormat>
  <Paragraphs>45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Symbol</vt:lpstr>
      <vt:lpstr>Wingdings</vt:lpstr>
      <vt:lpstr>HEV Geistersteuer</vt:lpstr>
      <vt:lpstr>Office</vt:lpstr>
      <vt:lpstr>PowerPoint-Präsentation</vt:lpstr>
      <vt:lpstr>Origine de l’impôt de la valeur locative</vt:lpstr>
      <vt:lpstr>Impôt fantôme sur la propriété du logement ?</vt:lpstr>
      <vt:lpstr>Abolition de la valeur locative décidée par le Parlement</vt:lpstr>
      <vt:lpstr>Deux modèles associés</vt:lpstr>
      <vt:lpstr>Arguments pour le OUI</vt:lpstr>
      <vt:lpstr>Arguments pour le Oui</vt:lpstr>
      <vt:lpstr>28 septembre 2025 : Oui à l’abolition de la valeur locative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Evgeny Nuzhaev</dc:creator>
  <cp:lastModifiedBy>Adrian Spiess | HEV Schweiz</cp:lastModifiedBy>
  <cp:revision>1</cp:revision>
  <dcterms:created xsi:type="dcterms:W3CDTF">2025-05-20T11:55:05Z</dcterms:created>
  <dcterms:modified xsi:type="dcterms:W3CDTF">2025-08-11T13:30:00Z</dcterms:modified>
</cp:coreProperties>
</file>